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7" r:id="rId2"/>
    <p:sldId id="266" r:id="rId3"/>
    <p:sldId id="282" r:id="rId4"/>
    <p:sldId id="288" r:id="rId5"/>
    <p:sldId id="289" r:id="rId6"/>
    <p:sldId id="290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118" d="100"/>
          <a:sy n="118" d="100"/>
        </p:scale>
        <p:origin x="-192" y="5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046DF-6EEB-45C5-AC1E-503A1B979F66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35688-ACEA-41AA-8764-2DEFDC6C2D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724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35688-ACEA-41AA-8764-2DEFDC6C2DC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477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5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17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43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58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45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603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83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048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212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2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092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895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496" y="44625"/>
            <a:ext cx="9073008" cy="417646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/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инвестиций и инноваций Московской области  </a:t>
            </a:r>
          </a:p>
          <a:p>
            <a:pPr algn="ctr"/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объявлен </a:t>
            </a:r>
          </a:p>
          <a:p>
            <a:pPr algn="ctr"/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конкурсный отбор претендентов </a:t>
            </a:r>
          </a:p>
          <a:p>
            <a:pPr algn="ctr"/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получение грантов Правительства Московской области в сферах науки, технологий, техники </a:t>
            </a:r>
          </a:p>
          <a:p>
            <a:pPr algn="ctr"/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инноваций в 2018 году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496" y="4566092"/>
            <a:ext cx="9108504" cy="19592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ru-RU" sz="3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Срок приема заявок </a:t>
            </a:r>
          </a:p>
          <a:p>
            <a:pPr algn="ctr"/>
            <a:endParaRPr lang="ru-RU" sz="3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12.03.2018 по 10.04.2018</a:t>
            </a:r>
          </a:p>
        </p:txBody>
      </p:sp>
      <p:pic>
        <p:nvPicPr>
          <p:cNvPr id="5" name="Picture 2" descr="http://www.balt-cold.ru/templates/new_bc/images/cal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23528" y="4543783"/>
            <a:ext cx="1512168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473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1582BD6-FC20-4557-852B-8433F8572D3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Содержимое 3"/>
          <p:cNvSpPr txBox="1">
            <a:spLocks/>
          </p:cNvSpPr>
          <p:nvPr/>
        </p:nvSpPr>
        <p:spPr>
          <a:xfrm>
            <a:off x="136" y="270158"/>
            <a:ext cx="9143864" cy="980728"/>
          </a:xfrm>
          <a:prstGeom prst="rect">
            <a:avLst/>
          </a:prstGeom>
          <a:gradFill>
            <a:gsLst>
              <a:gs pos="0">
                <a:schemeClr val="bg1"/>
              </a:gs>
              <a:gs pos="0">
                <a:schemeClr val="bg1"/>
              </a:gs>
              <a:gs pos="0">
                <a:schemeClr val="bg1"/>
              </a:gs>
            </a:gsLst>
          </a:gra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/>
          <a:p>
            <a:pPr algn="ctr"/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НПА по предоставлению грантов</a:t>
            </a:r>
          </a:p>
        </p:txBody>
      </p: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589241"/>
            <a:ext cx="611560" cy="7838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TextBox 17"/>
          <p:cNvSpPr txBox="1"/>
          <p:nvPr/>
        </p:nvSpPr>
        <p:spPr>
          <a:xfrm>
            <a:off x="1044945" y="1537380"/>
            <a:ext cx="8063558" cy="646331"/>
          </a:xfrm>
          <a:prstGeom prst="rect">
            <a:avLst/>
          </a:prstGeom>
          <a:gradFill>
            <a:gsLst>
              <a:gs pos="0">
                <a:schemeClr val="accent5">
                  <a:shade val="51000"/>
                  <a:satMod val="130000"/>
                </a:schemeClr>
              </a:gs>
              <a:gs pos="0">
                <a:schemeClr val="accent5">
                  <a:shade val="93000"/>
                  <a:satMod val="130000"/>
                </a:schemeClr>
              </a:gs>
              <a:gs pos="0">
                <a:schemeClr val="bg1"/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 Московской области № 27/2013-ОЗ «О грантах Правительства Московской области  в сферах науки, технологий, техники и инноваций»</a:t>
            </a:r>
          </a:p>
        </p:txBody>
      </p:sp>
      <p:sp>
        <p:nvSpPr>
          <p:cNvPr id="19" name="TextBox 18"/>
          <p:cNvSpPr txBox="1">
            <a:spLocks noChangeAspect="1"/>
          </p:cNvSpPr>
          <p:nvPr/>
        </p:nvSpPr>
        <p:spPr>
          <a:xfrm>
            <a:off x="0" y="3861048"/>
            <a:ext cx="9144000" cy="281615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Претенденты 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на получение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грантов: </a:t>
            </a:r>
          </a:p>
          <a:p>
            <a:endParaRPr lang="ru-RU" sz="1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юридические лица, зарегистрированные в установленном порядке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5">
                  <a:lumMod val="60000"/>
                  <a:lumOff val="40000"/>
                </a:schemeClr>
              </a:buClr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осуществляющие деятельность на территории Московской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области</a:t>
            </a:r>
          </a:p>
          <a:p>
            <a:pPr>
              <a:buClr>
                <a:schemeClr val="accent5">
                  <a:lumMod val="60000"/>
                  <a:lumOff val="40000"/>
                </a:schemeClr>
              </a:buClr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государственные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учреждения Московской области (за исключением казенных учреждений), подавшие заявки на участие в конкурсном отборе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Грантополучателей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80" y="1537380"/>
            <a:ext cx="6032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42" y="2444695"/>
            <a:ext cx="6032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1095254" y="2444695"/>
            <a:ext cx="8013249" cy="1200329"/>
          </a:xfrm>
          <a:prstGeom prst="rect">
            <a:avLst/>
          </a:prstGeom>
          <a:gradFill>
            <a:gsLst>
              <a:gs pos="0">
                <a:schemeClr val="accent5">
                  <a:shade val="51000"/>
                  <a:satMod val="130000"/>
                </a:schemeClr>
              </a:gs>
              <a:gs pos="0">
                <a:schemeClr val="accent5">
                  <a:shade val="93000"/>
                  <a:satMod val="130000"/>
                </a:schemeClr>
              </a:gs>
              <a:gs pos="0">
                <a:schemeClr val="bg1"/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 Московской области от 29.12.2015 </a:t>
            </a:r>
          </a:p>
          <a:p>
            <a:pPr lvl="0" algn="just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1384/49 «О мерах по реализации Закона Московской области «О грантах Правительства Московской области  в сферах науки, технологий, техники </a:t>
            </a:r>
          </a:p>
          <a:p>
            <a:pPr lvl="0" algn="just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инноваций»</a:t>
            </a:r>
          </a:p>
        </p:txBody>
      </p:sp>
    </p:spTree>
    <p:extLst>
      <p:ext uri="{BB962C8B-B14F-4D97-AF65-F5344CB8AC3E}">
        <p14:creationId xmlns:p14="http://schemas.microsoft.com/office/powerpoint/2010/main" val="207730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3"/>
          <p:cNvSpPr txBox="1">
            <a:spLocks/>
          </p:cNvSpPr>
          <p:nvPr/>
        </p:nvSpPr>
        <p:spPr>
          <a:xfrm>
            <a:off x="0" y="44624"/>
            <a:ext cx="9144000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>
            <a:noAutofit/>
          </a:bodyPr>
          <a:lstStyle/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Основное условие предоставления гранта </a:t>
            </a:r>
          </a:p>
          <a:p>
            <a:pPr algn="ctr"/>
            <a:r>
              <a:rPr lang="ru-RU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стоимости проекта – средства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грантополучателя</a:t>
            </a:r>
            <a:endPara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spect="1"/>
          </p:cNvSpPr>
          <p:nvPr/>
        </p:nvSpPr>
        <p:spPr>
          <a:xfrm>
            <a:off x="25383" y="1817529"/>
            <a:ext cx="9118617" cy="1323439"/>
          </a:xfrm>
          <a:prstGeom prst="rect">
            <a:avLst/>
          </a:prstGeo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0">
                <a:schemeClr val="accent2">
                  <a:tint val="37000"/>
                  <a:satMod val="300000"/>
                </a:schemeClr>
              </a:gs>
              <a:gs pos="0">
                <a:schemeClr val="bg1"/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соответствии с постановлением Правительства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Московской области от 06.03.2018   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«Об утверждении перечня тем научных исследований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разработок на 2018 год»: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091" y="3458611"/>
            <a:ext cx="9139421" cy="3354765"/>
          </a:xfrm>
          <a:prstGeom prst="rect">
            <a:avLst/>
          </a:prstGeom>
          <a:gradFill>
            <a:gsLst>
              <a:gs pos="0">
                <a:srgbClr val="8EB4E3"/>
              </a:gs>
              <a:gs pos="0">
                <a:schemeClr val="tx2">
                  <a:lumMod val="40000"/>
                  <a:lumOff val="60000"/>
                </a:schemeClr>
              </a:gs>
              <a:gs pos="0">
                <a:schemeClr val="accent5">
                  <a:shade val="93000"/>
                  <a:satMod val="130000"/>
                </a:schemeClr>
              </a:gs>
              <a:gs pos="0">
                <a:srgbClr val="8EB4E3"/>
              </a:gs>
              <a:gs pos="13000">
                <a:schemeClr val="tx2">
                  <a:lumMod val="40000"/>
                  <a:lumOff val="6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Clr>
                <a:schemeClr val="tx2"/>
              </a:buClr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Общий объем финансирования тем научных исследований </a:t>
            </a:r>
          </a:p>
          <a:p>
            <a:pPr algn="ctr">
              <a:buClr>
                <a:schemeClr val="tx2"/>
              </a:buClr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и разработок за счет средств бюджета Московской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области 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50,0 млн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рублей </a:t>
            </a:r>
            <a:endParaRPr lang="ru-RU" sz="2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2"/>
              </a:buClr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Максимальное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грантополучателей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>
              <a:buClr>
                <a:schemeClr val="tx2"/>
              </a:buClr>
            </a:pP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Количество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 научных исследований и разработок –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  <a:p>
            <a:pPr>
              <a:buClr>
                <a:schemeClr val="tx2"/>
              </a:buClr>
            </a:pP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www.enaikoon.com/uploads/pics/blog-icon_6e3a10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-34998" y="1904057"/>
            <a:ext cx="936104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3"/>
          <p:cNvSpPr txBox="1">
            <a:spLocks/>
          </p:cNvSpPr>
          <p:nvPr/>
        </p:nvSpPr>
        <p:spPr>
          <a:xfrm>
            <a:off x="0" y="13775"/>
            <a:ext cx="831641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>
            <a:noAutofit/>
          </a:bodyPr>
          <a:lstStyle/>
          <a:p>
            <a:pPr algn="just"/>
            <a:endParaRPr lang="ru-RU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125" y="13775"/>
            <a:ext cx="9036497" cy="42165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ИНФОРМАЦИЯ 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 УЧАСТИИ В КОНКУРСНОМ ОТБОРЕ:</a:t>
            </a:r>
          </a:p>
          <a:p>
            <a:pPr algn="ctr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нормативные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документы, </a:t>
            </a:r>
            <a:endParaRPr lang="ru-RU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предоставления и расходования Грантов, </a:t>
            </a:r>
            <a:endParaRPr lang="ru-RU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заявки,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и формы прилагаемых к заявке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документов </a:t>
            </a:r>
          </a:p>
          <a:p>
            <a:endParaRPr lang="ru-RU" sz="2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сайте Министерства инвестиций и инноваций Московской области (www.mii.mosreg.ru)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 ссылке: 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://mii.mosreg.ru/dokumenty/granty-pravitelstva-moskovskoy-oblasti-v-sferakh-nauki-tekhnologiy-tekhniki-i-innovatsiy-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/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99592" y="5013176"/>
            <a:ext cx="756084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2"/>
              </a:buClr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chemeClr val="tx2"/>
              </a:buClr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контактное 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лицо Никитина Ирина Викторовна, </a:t>
            </a:r>
            <a:endParaRPr lang="ru-RU" sz="2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chemeClr val="tx2"/>
              </a:buClr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адрес 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электронной почты nikitinaiv@mosreg.ru, </a:t>
            </a:r>
            <a:endParaRPr lang="ru-RU" sz="2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chemeClr val="tx2"/>
              </a:buClr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: 8(498) 602-0604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доб. (4-08-23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58965"/>
            <a:ext cx="1320863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679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7"/>
          </a:xfr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0">
                <a:schemeClr val="accent2">
                  <a:tint val="37000"/>
                  <a:satMod val="300000"/>
                </a:schemeClr>
              </a:gs>
              <a:gs pos="0">
                <a:schemeClr val="bg1"/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тем научных исследований и разработок </a:t>
            </a:r>
            <a:b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2018 год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968736"/>
              </p:ext>
            </p:extLst>
          </p:nvPr>
        </p:nvGraphicFramePr>
        <p:xfrm>
          <a:off x="35495" y="980727"/>
          <a:ext cx="9108505" cy="5832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207"/>
                <a:gridCol w="4963394"/>
                <a:gridCol w="1944216"/>
                <a:gridCol w="1763688"/>
              </a:tblGrid>
              <a:tr h="946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тем </a:t>
                      </a:r>
                      <a:endParaRPr lang="ru-RU" sz="15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научных исследований </a:t>
                      </a: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разработок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Число </a:t>
                      </a:r>
                      <a:r>
                        <a:rPr lang="ru-RU" sz="15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грантополучателей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Размеры </a:t>
                      </a: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предоставляемых </a:t>
                      </a: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грантов,  млн </a:t>
                      </a: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руб.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86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8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наноструктурированных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материалов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580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функциональных и конструкционных композиционных материалов, а также технологий их получения и использования в различных температурных условиях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580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нового программного обеспечения, систем сбора, обработки и передачи информации, а также разработка технологий и средств информационной безопасности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клеточных технологий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1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1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биоподобных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гибридных лекарственных соединений и технологий их производства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95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575790"/>
              </p:ext>
            </p:extLst>
          </p:nvPr>
        </p:nvGraphicFramePr>
        <p:xfrm>
          <a:off x="0" y="-171398"/>
          <a:ext cx="9144000" cy="7334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318"/>
                <a:gridCol w="5095810"/>
                <a:gridCol w="1944216"/>
                <a:gridCol w="1475656"/>
              </a:tblGrid>
              <a:tr h="1055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тем </a:t>
                      </a:r>
                      <a:endParaRPr lang="ru-RU" sz="15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научных исследований </a:t>
                      </a: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разработок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Число </a:t>
                      </a:r>
                      <a:r>
                        <a:rPr lang="ru-RU" sz="15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грантополучателей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Размеры </a:t>
                      </a: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предоставляемых </a:t>
                      </a: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грантов,  млн </a:t>
                      </a: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руб.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8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приборов и аппаратов медицинского назначения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44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" algn="just"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  <a:latin typeface="Times New Roman"/>
                        </a:rPr>
                        <a:t>Разработка систем мониторинга изменений окружающей среды, вызванных воздействием производственной деятельности организаций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3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робототехнических систем различного назначения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44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технологий и оборудования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для производства изделий микросистемной техники и инструментов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3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методов прецизионной обработки деталей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ru-RU" sz="180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3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контрольно-измерительного оборудования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3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источников питания и аккумулирования энергии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66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Реализация пилотного проекта по использованию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блокчейн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-технологий при поставке энергоресурсов для потребителей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ru-RU" sz="180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1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3170</TotalTime>
  <Words>466</Words>
  <Application>Microsoft Office PowerPoint</Application>
  <PresentationFormat>Экран (4:3)</PresentationFormat>
  <Paragraphs>118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Перечень тем научных исследований и разработок  на 2018 год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Никитина Ирина Викторовна</dc:creator>
  <cp:lastModifiedBy>KudriavcevaNA</cp:lastModifiedBy>
  <cp:revision>251</cp:revision>
  <cp:lastPrinted>2018-03-16T07:19:35Z</cp:lastPrinted>
  <dcterms:created xsi:type="dcterms:W3CDTF">2016-01-21T10:44:41Z</dcterms:created>
  <dcterms:modified xsi:type="dcterms:W3CDTF">2018-03-16T07:20:12Z</dcterms:modified>
</cp:coreProperties>
</file>